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7" r:id="rId6"/>
    <p:sldId id="260" r:id="rId7"/>
    <p:sldId id="261" r:id="rId8"/>
    <p:sldId id="262" r:id="rId9"/>
    <p:sldId id="264" r:id="rId10"/>
    <p:sldId id="265" r:id="rId11"/>
    <p:sldId id="268" r:id="rId12"/>
    <p:sldId id="271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5455E-1140-4DD7-93C9-ED927BF0D313}" v="148" dt="2020-04-26T10:19:08.405"/>
    <p1510:client id="{41DA0C13-3C0E-4A68-8876-46C2EE9533A3}" v="46" dt="2020-04-26T13:26:40.827"/>
    <p1510:client id="{46FF2C61-7F40-419B-8777-20FF2A3AD5EA}" v="734" dt="2020-04-26T15:21:49.553"/>
    <p1510:client id="{7272316B-0277-472F-AD93-80292CF2E20A}" v="343" dt="2020-04-26T20:56:04.257"/>
    <p1510:client id="{8EAE235B-420E-41B6-A750-0DEE6E737C99}" v="1127" dt="2020-04-26T13:19:47.457"/>
    <p1510:client id="{B03C64A5-57F6-4DE8-A086-F22D4FB8222F}" v="2146" dt="2020-04-26T20:15:55.094"/>
    <p1510:client id="{DC281D0D-B23C-446D-BA0E-9E6C024567A1}" v="102" dt="2020-04-26T20:28:52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ortografia4.appspot.com/wiki/Stanis%C5%82aw_D%C4%99bicki_(prawnik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hyperlink" Target="http://pl.wikipedia.org/wiki/Zbrodnia_katy%C5%84ska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hyperlink" Target="https://pl.wikipedia.org/wiki/Zbrodnia_w_Palmira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Feiertage_in_Polen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pl.wikipedia.org/wiki/Dzie%C5%84_Pami%C4%99ci_Ofiar_Zbrodni_Katy%C5%84skie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arfien_Kisielew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s://histmag.org/75-lat-temu-doszlo-do-zbrodni-w-Ciepielowie-99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katyn_massacre_7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s://fr.wikipedia.org/wiki/Robert_Brasillach" TargetMode="External"/><Relationship Id="rId4" Type="http://schemas.openxmlformats.org/officeDocument/2006/relationships/hyperlink" Target="https://pl.wikipedia.org/wiki/Zbrodnia_w_Ciepielowie_1939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AC730667-B6F9-4A7D-9194-43C355ED47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40302" y="1165494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Zbrodnia katyńska </a:t>
            </a:r>
            <a:endParaRPr lang="pl-PL" dirty="0">
              <a:solidFill>
                <a:srgbClr val="FFFFFF"/>
              </a:solidFill>
              <a:latin typeface="SimSun"/>
              <a:ea typeface="SimSu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SimSun"/>
                <a:ea typeface="SimSun"/>
                <a:cs typeface="Calibri"/>
              </a:rPr>
              <a:t>Julia Durak</a:t>
            </a:r>
            <a:endParaRPr lang="pl-PL" dirty="0">
              <a:solidFill>
                <a:srgbClr val="FFFFFF"/>
              </a:solidFill>
              <a:latin typeface="SimSun"/>
              <a:ea typeface="SimSun"/>
            </a:endParaRPr>
          </a:p>
        </p:txBody>
      </p:sp>
      <p:pic>
        <p:nvPicPr>
          <p:cNvPr id="5" name="Heartbeat_of_the_Hood">
            <a:hlinkClick r:id="" action="ppaction://media"/>
            <a:extLst>
              <a:ext uri="{FF2B5EF4-FFF2-40B4-BE49-F238E27FC236}">
                <a16:creationId xmlns:a16="http://schemas.microsoft.com/office/drawing/2014/main" id="{B14A9C17-2D1E-44AC-A6EE-0536088DA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2765" y="6728791"/>
            <a:ext cx="86139" cy="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49D6BE0D-9DAB-4493-8C84-00D91EED6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224CE05-11B5-4D50-92D3-0DD923457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przebieg</a:t>
            </a:r>
            <a:endParaRPr lang="pl-PL" dirty="0">
              <a:solidFill>
                <a:srgbClr val="FFFFFF"/>
              </a:solidFill>
              <a:latin typeface="SimSun"/>
              <a:ea typeface="SimSun"/>
            </a:endParaRPr>
          </a:p>
        </p:txBody>
      </p:sp>
      <p:pic>
        <p:nvPicPr>
          <p:cNvPr id="6" name="Obraz 6" descr="Obraz zawierający osoba, zdjęcie, grupa, zewnętrzne&#10;&#10;Opis wygenerowany przy bardzo wysokim poziomie pewności">
            <a:extLst>
              <a:ext uri="{FF2B5EF4-FFF2-40B4-BE49-F238E27FC236}">
                <a16:creationId xmlns:a16="http://schemas.microsoft.com/office/drawing/2014/main" id="{7757E1E4-D572-4067-91AE-9F8E7780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9" y="1426773"/>
            <a:ext cx="3056447" cy="22791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az 9" descr="Obraz zawierający osoba, mężczyzna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16AFC094-0655-43D8-9470-009EE370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07" y="901379"/>
            <a:ext cx="3519577" cy="17340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Obraz 11" descr="Obraz zawierający zdjęcie, różny, pęk, grupa&#10;&#10;Opis wygenerowany przy bardzo wysokim poziomie pewności">
            <a:extLst>
              <a:ext uri="{FF2B5EF4-FFF2-40B4-BE49-F238E27FC236}">
                <a16:creationId xmlns:a16="http://schemas.microsoft.com/office/drawing/2014/main" id="{5570C77C-CD0C-4EDA-A7AA-E10B82560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74" y="4383618"/>
            <a:ext cx="3505200" cy="1972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Obraz 13" descr="Obraz zawierający zewnętrzne, budynek, osoba, zdjęcie&#10;&#10;Opis wygenerowany przy bardzo wysokim poziomie pewności">
            <a:extLst>
              <a:ext uri="{FF2B5EF4-FFF2-40B4-BE49-F238E27FC236}">
                <a16:creationId xmlns:a16="http://schemas.microsoft.com/office/drawing/2014/main" id="{AC3ACA60-E1F1-42FE-A28B-FD8C5B7EB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63155" y="1778163"/>
            <a:ext cx="2743200" cy="19789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45EA7E7-1FE2-476E-BE8B-12EF28867F80}"/>
              </a:ext>
            </a:extLst>
          </p:cNvPr>
          <p:cNvSpPr txBox="1"/>
          <p:nvPr/>
        </p:nvSpPr>
        <p:spPr>
          <a:xfrm>
            <a:off x="4724400" y="441801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7" name="Obraz 17" descr="Obraz zawierający osoba, zewnętrzne, mężczyzna, jednolite&#10;&#10;Opis wygenerowany przy bardzo wysokim poziomie pewności">
            <a:extLst>
              <a:ext uri="{FF2B5EF4-FFF2-40B4-BE49-F238E27FC236}">
                <a16:creationId xmlns:a16="http://schemas.microsoft.com/office/drawing/2014/main" id="{DDD7B517-22AB-4038-BB4B-A7CB9B5C4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573814" y="4259724"/>
            <a:ext cx="1029993" cy="17603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82A12C1-3462-494A-92C3-2990D40C3108}"/>
              </a:ext>
            </a:extLst>
          </p:cNvPr>
          <p:cNvSpPr txBox="1"/>
          <p:nvPr/>
        </p:nvSpPr>
        <p:spPr>
          <a:xfrm>
            <a:off x="5761038" y="3992563"/>
            <a:ext cx="1587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1" name="Obraz 21" descr="Obraz zawierający zdjęcie, elementy, różne, pęk&#10;&#10;Opis wygenerowany przy bardzo wysokim poziomie pewności">
            <a:extLst>
              <a:ext uri="{FF2B5EF4-FFF2-40B4-BE49-F238E27FC236}">
                <a16:creationId xmlns:a16="http://schemas.microsoft.com/office/drawing/2014/main" id="{60F5170E-4E6B-4482-AF50-76C64EAB62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643103" y="4583861"/>
            <a:ext cx="2702943" cy="17734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3D3C749-7657-4E1E-A5AA-EC7DBA75A0FF}"/>
              </a:ext>
            </a:extLst>
          </p:cNvPr>
          <p:cNvSpPr txBox="1"/>
          <p:nvPr/>
        </p:nvSpPr>
        <p:spPr>
          <a:xfrm>
            <a:off x="4953000" y="4171950"/>
            <a:ext cx="22860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30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3A533692-BA82-40EA-A096-C3B3C729C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27" b="64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0EE3246-2F92-4578-9400-90A273798E77}"/>
              </a:ext>
            </a:extLst>
          </p:cNvPr>
          <p:cNvSpPr txBox="1"/>
          <p:nvPr/>
        </p:nvSpPr>
        <p:spPr>
          <a:xfrm>
            <a:off x="799382" y="540588"/>
            <a:ext cx="10909538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300" b="1" dirty="0">
                <a:latin typeface="Rockwell"/>
                <a:ea typeface="+mn-lt"/>
                <a:cs typeface="+mn-lt"/>
              </a:rPr>
              <a:t>W marcu 1940 roku Ludowy Komisarz Spraw Wewnętrznych Ławrientij Beria skierował do Komitetu Centralnego Wszechzwiązkowej Partii Komunistycznej (bolszewików) pismo z projektem decyzji o likwidacji polskich jeńców. Spośród blisko 25 700 ofiar część przytrzymywano w obozach specjalnych (Kozielsk, Starobielsk  i Ostaszków) 14 736 byłych oficerów, urzędników, obszarników, policjantów, żandarmów, służby więzienne, osadników i agentów wywiadu narodowości polskiej. Od pierwszych dni kwietnia 1940r. NKWD realizowało akcje rozładowania trzech obozów specjalnych, wywożąc z nich i rozstrzeliwując jeńców.</a:t>
            </a:r>
            <a:endParaRPr lang="pl-PL" sz="2300" b="1" dirty="0">
              <a:cs typeface="Calibri"/>
            </a:endParaRPr>
          </a:p>
          <a:p>
            <a:pPr algn="just"/>
            <a:endParaRPr lang="pl-PL" sz="2300" b="1" dirty="0">
              <a:cs typeface="Calibri"/>
            </a:endParaRPr>
          </a:p>
          <a:p>
            <a:pPr algn="just"/>
            <a:r>
              <a:rPr lang="pl-PL" sz="2300" b="1" dirty="0">
                <a:latin typeface="Rockwell"/>
                <a:ea typeface="+mn-lt"/>
                <a:cs typeface="+mn-lt"/>
              </a:rPr>
              <a:t>Wiosną 1940 roku, na mocy decyzji Politbiura z 5 marca, zamordowano przeszło 20 tysięcy polskich więźniów, wśród która zdecydowana większość stanowiła oficerowie Wojska Polskiego, a liczną grupę policjanci i funkcjonariusze innych służb mundurowych, a także poza oficerami służby czynnej znajdowało się wielu oficerów rezerwy, z których liczne grono to profesorowie wyższych uczelni, lekarze, inżynierowie.</a:t>
            </a:r>
            <a:endParaRPr lang="pl-PL" sz="2300" b="1" dirty="0">
              <a:latin typeface="Rockwell"/>
              <a:cs typeface="Calibri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endParaRPr lang="pl-PL" sz="2000">
              <a:latin typeface="Rockwell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FD77A51-C773-4A50-957D-E57116A7940C}"/>
              </a:ext>
            </a:extLst>
          </p:cNvPr>
          <p:cNvSpPr txBox="1"/>
          <p:nvPr/>
        </p:nvSpPr>
        <p:spPr>
          <a:xfrm>
            <a:off x="4724400" y="423227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2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zafka, wewnątrz, drzwi, drewniane&#10;&#10;Opis wygenerowany przy bardzo wysokim poziomie pewności">
            <a:extLst>
              <a:ext uri="{FF2B5EF4-FFF2-40B4-BE49-F238E27FC236}">
                <a16:creationId xmlns:a16="http://schemas.microsoft.com/office/drawing/2014/main" id="{192AEF27-0ADE-4ACE-82A4-8F5C4A73C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5" b="12965"/>
          <a:stretch/>
        </p:blipFill>
        <p:spPr>
          <a:xfrm>
            <a:off x="21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3021618-4D2B-41DC-88BB-B8CFDBD6E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latin typeface="Calibri Light"/>
                <a:ea typeface="SimSun"/>
                <a:cs typeface="Calibri Light"/>
              </a:rPr>
              <a:t>„</a:t>
            </a:r>
            <a:r>
              <a:rPr lang="pl-PL" dirty="0">
                <a:latin typeface="SimSun"/>
                <a:ea typeface="SimSun"/>
                <a:cs typeface="Calibri Light"/>
              </a:rPr>
              <a:t>Ojczyzna to wielki zbiorowy obowiązek</a:t>
            </a:r>
            <a:r>
              <a:rPr lang="pl-PL" dirty="0">
                <a:latin typeface="Calibri Light"/>
                <a:ea typeface="+mj-lt"/>
                <a:cs typeface="+mj-lt"/>
              </a:rPr>
              <a:t>”.</a:t>
            </a:r>
            <a:endParaRPr lang="pl-PL" dirty="0">
              <a:latin typeface="Calibri Light"/>
              <a:cs typeface="Calibri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C052AB-B3B0-4777-813E-FDE26BA84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4" y="4159404"/>
            <a:ext cx="2932981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SimSun"/>
                <a:ea typeface="SimSun"/>
                <a:cs typeface="Calibri"/>
              </a:rPr>
              <a:t>Cyprian Kamil Norwid</a:t>
            </a:r>
            <a:endParaRPr lang="pl-PL" sz="2000" b="1" dirty="0">
              <a:solidFill>
                <a:srgbClr val="FFFFFF"/>
              </a:solidFill>
              <a:latin typeface="SimSu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86761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7B9F0349-2D0B-479D-9187-0A437661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7" b="6468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6" name="Obraz 6" descr="Obraz zawierający trawa, zewnętrzne, budynek, siedzi&#10;&#10;Opis wygenerowany przy bardzo wysokim poziomie pewności">
            <a:extLst>
              <a:ext uri="{FF2B5EF4-FFF2-40B4-BE49-F238E27FC236}">
                <a16:creationId xmlns:a16="http://schemas.microsoft.com/office/drawing/2014/main" id="{650FD0CC-6E21-4DFD-BD6F-D3411F85C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3" y="966363"/>
            <a:ext cx="1981200" cy="2610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az 8" descr="Obraz zawierający zewnętrzne, trawa, droga, budynek&#10;&#10;Opis wygenerowany przy bardzo wysokim poziomie pewności">
            <a:extLst>
              <a:ext uri="{FF2B5EF4-FFF2-40B4-BE49-F238E27FC236}">
                <a16:creationId xmlns:a16="http://schemas.microsoft.com/office/drawing/2014/main" id="{631CBFE1-30EA-4591-9FD2-DD05AB49F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302" y="4153258"/>
            <a:ext cx="2760452" cy="20595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Obraz 11" descr="Obraz zawierający zewnętrzne, droga, trawa, mężczyzna&#10;&#10;Opis wygenerowany przy bardzo wysokim poziomie pewności">
            <a:extLst>
              <a:ext uri="{FF2B5EF4-FFF2-40B4-BE49-F238E27FC236}">
                <a16:creationId xmlns:a16="http://schemas.microsoft.com/office/drawing/2014/main" id="{8C4607B0-98F2-4DE8-9CC4-52AB27845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419" y="967597"/>
            <a:ext cx="1995578" cy="26511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Obraz 13" descr="Obraz zawierający zewnętrzne, kwiat, stół, siedzi&#10;&#10;Opis wygenerowany przy bardzo wysokim poziomie pewności">
            <a:extLst>
              <a:ext uri="{FF2B5EF4-FFF2-40B4-BE49-F238E27FC236}">
                <a16:creationId xmlns:a16="http://schemas.microsoft.com/office/drawing/2014/main" id="{6E03314B-1EE9-4BBF-825E-BAF507E7B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550" y="972029"/>
            <a:ext cx="2009956" cy="2671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Obraz 15" descr="Obraz zawierający zewnętrzne, budynek, trawa, płot&#10;&#10;Opis wygenerowany przy bardzo wysokim poziomie pewności">
            <a:extLst>
              <a:ext uri="{FF2B5EF4-FFF2-40B4-BE49-F238E27FC236}">
                <a16:creationId xmlns:a16="http://schemas.microsoft.com/office/drawing/2014/main" id="{EAA5EEB6-8352-4F0F-90D8-E093168FB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81" y="4154337"/>
            <a:ext cx="2743200" cy="205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Obraz 17" descr="Obraz zawierający zewnętrzne, trawa, park, posąg&#10;&#10;Opis wygenerowany przy bardzo wysokim poziomie pewności">
            <a:extLst>
              <a:ext uri="{FF2B5EF4-FFF2-40B4-BE49-F238E27FC236}">
                <a16:creationId xmlns:a16="http://schemas.microsoft.com/office/drawing/2014/main" id="{473E947E-B780-48EC-9813-9E9E78041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739" y="4154338"/>
            <a:ext cx="2743200" cy="205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A4FC3F2-7FFF-4E7F-BFDE-CCC0FF7D8436}"/>
              </a:ext>
            </a:extLst>
          </p:cNvPr>
          <p:cNvSpPr txBox="1"/>
          <p:nvPr/>
        </p:nvSpPr>
        <p:spPr>
          <a:xfrm>
            <a:off x="4091796" y="195532"/>
            <a:ext cx="402278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000" b="1" dirty="0">
                <a:latin typeface="SimSun"/>
                <a:ea typeface="SimSun"/>
              </a:rPr>
              <a:t>Pomniki katyńskie</a:t>
            </a:r>
          </a:p>
        </p:txBody>
      </p:sp>
    </p:spTree>
    <p:extLst>
      <p:ext uri="{BB962C8B-B14F-4D97-AF65-F5344CB8AC3E}">
        <p14:creationId xmlns:p14="http://schemas.microsoft.com/office/powerpoint/2010/main" val="29984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570F6006-CB2F-42A4-BD8D-68E5C189D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D10FB0-A203-498A-A01A-7AE4E120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680" y="2545720"/>
            <a:ext cx="10021017" cy="2900518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>
                <a:latin typeface="Rockwell"/>
                <a:ea typeface="+mj-lt"/>
                <a:cs typeface="+mj-lt"/>
              </a:rPr>
              <a:t>Dziś możemy i chcemy głośno mówić o zbrodni katyńskiej. Możemy należycie czcić ofiary, pokazywać, że w pamięci zbiorowej Polaków zajmują miejsce szczególne. Trzeba wciąż przypominać bohaterów, którzy oddali życie, do końca służąc Ojczyźnie. Poprzez szereg inicjatyw możemy oddawać im należny hołd i okazywać szacunek, pielęgnować pamięć o nich.</a:t>
            </a:r>
            <a:endParaRPr lang="pl-PL" sz="2400" b="1" dirty="0">
              <a:latin typeface="SimSun"/>
              <a:ea typeface="SimSun"/>
            </a:endParaRPr>
          </a:p>
        </p:txBody>
      </p:sp>
      <p:pic>
        <p:nvPicPr>
          <p:cNvPr id="3" name="Obraz 4" descr="Obraz zawierający osoba, budynek, zewnętrzne, grupa&#10;&#10;Opis wygenerowany przy bardzo wysokim poziomie pewności">
            <a:extLst>
              <a:ext uri="{FF2B5EF4-FFF2-40B4-BE49-F238E27FC236}">
                <a16:creationId xmlns:a16="http://schemas.microsoft.com/office/drawing/2014/main" id="{F34B8FD3-8714-4B62-9767-38CB08C0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8399" y="904336"/>
            <a:ext cx="2987615" cy="19581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9B0302-5C25-421A-AD35-530D207BD0EF}"/>
              </a:ext>
            </a:extLst>
          </p:cNvPr>
          <p:cNvSpPr txBox="1"/>
          <p:nvPr/>
        </p:nvSpPr>
        <p:spPr>
          <a:xfrm>
            <a:off x="4724400" y="43434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1" name="Obraz 11" descr="Obraz zawierający zewnętrzne, płot, budynek, woda&#10;&#10;Opis wygenerowany przy bardzo wysokim poziomie pewności">
            <a:extLst>
              <a:ext uri="{FF2B5EF4-FFF2-40B4-BE49-F238E27FC236}">
                <a16:creationId xmlns:a16="http://schemas.microsoft.com/office/drawing/2014/main" id="{6949E4D1-C034-4537-85F5-6FCC6CBF9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1729" y="906588"/>
            <a:ext cx="2972277" cy="19536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F929F84-D290-4D90-A965-3C7724155EED}"/>
              </a:ext>
            </a:extLst>
          </p:cNvPr>
          <p:cNvSpPr txBox="1"/>
          <p:nvPr/>
        </p:nvSpPr>
        <p:spPr>
          <a:xfrm>
            <a:off x="5594710" y="2027028"/>
            <a:ext cx="15875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8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2D2EFD7C-13AE-40A1-BA60-0E7D161B3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681D41-D820-4064-A410-61AB4BE72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Dziękuję za uwagę.</a:t>
            </a:r>
            <a:endParaRPr lang="pl-PL">
              <a:solidFill>
                <a:srgbClr val="FFFFFF"/>
              </a:solidFill>
              <a:latin typeface="SimSu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51506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BAEDA90D-9EB0-4532-84F5-3197ADAB0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FDBC51B-875A-4659-B07B-0CC2F2A28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sz="6600" b="1" dirty="0">
                <a:latin typeface="SimSun"/>
                <a:ea typeface="SimSun"/>
                <a:cs typeface="Calibri Light"/>
              </a:rPr>
              <a:t>3 kwietnia 1940</a:t>
            </a:r>
            <a:endParaRPr lang="pl-PL" sz="6600" b="1" dirty="0">
              <a:latin typeface="SimSun"/>
              <a:ea typeface="SimSun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045E34-EB6C-4678-B2B1-BCA6E9D87BDF}"/>
              </a:ext>
            </a:extLst>
          </p:cNvPr>
          <p:cNvSpPr txBox="1"/>
          <p:nvPr/>
        </p:nvSpPr>
        <p:spPr>
          <a:xfrm>
            <a:off x="2749076" y="3144266"/>
            <a:ext cx="763150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6600" b="1" dirty="0">
                <a:solidFill>
                  <a:srgbClr val="FF0000"/>
                </a:solidFill>
                <a:latin typeface="SimSun"/>
                <a:ea typeface="SimSun"/>
              </a:rPr>
              <a:t>3 kwietnia 1940</a:t>
            </a:r>
          </a:p>
        </p:txBody>
      </p:sp>
    </p:spTree>
    <p:extLst>
      <p:ext uri="{BB962C8B-B14F-4D97-AF65-F5344CB8AC3E}">
        <p14:creationId xmlns:p14="http://schemas.microsoft.com/office/powerpoint/2010/main" val="18491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zafka, wewnątrz, drzwi, drewniane&#10;&#10;Opis wygenerowany przy bardzo wysokim poziomie pewności">
            <a:extLst>
              <a:ext uri="{FF2B5EF4-FFF2-40B4-BE49-F238E27FC236}">
                <a16:creationId xmlns:a16="http://schemas.microsoft.com/office/drawing/2014/main" id="{87C9902A-0234-4275-944E-4C072D75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5" b="129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E031E96-5386-4EAB-914F-3F0324C1F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529" y="806060"/>
            <a:ext cx="10322942" cy="3058668"/>
          </a:xfrm>
        </p:spPr>
        <p:txBody>
          <a:bodyPr>
            <a:normAutofit/>
          </a:bodyPr>
          <a:lstStyle/>
          <a:p>
            <a:r>
              <a:rPr lang="pl-PL" sz="3200" noProof="1">
                <a:latin typeface="Calibri Light"/>
                <a:ea typeface="SimSun"/>
                <a:cs typeface="Calibri Light"/>
              </a:rPr>
              <a:t>„</a:t>
            </a:r>
            <a:r>
              <a:rPr lang="pl-PL" sz="3200" b="1" noProof="1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Na pierwszym miejscu umieszczam poswięcenie, patriotyzm i miłość ojczyzny, której się pragnie służyć duszą i ciałem</a:t>
            </a:r>
            <a:r>
              <a:rPr lang="pl-PL" sz="3200" noProof="1">
                <a:ea typeface="+mj-lt"/>
                <a:cs typeface="+mj-lt"/>
              </a:rPr>
              <a:t>”.</a:t>
            </a:r>
            <a:endParaRPr lang="pl-PL" sz="2800" b="1" noProof="1">
              <a:ea typeface="+mj-lt"/>
              <a:cs typeface="+mj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2966BCD-4E8B-4BE6-976D-C63CA2CAA1FD}"/>
              </a:ext>
            </a:extLst>
          </p:cNvPr>
          <p:cNvSpPr txBox="1"/>
          <p:nvPr/>
        </p:nvSpPr>
        <p:spPr>
          <a:xfrm>
            <a:off x="8951344" y="391926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SimSun"/>
                <a:ea typeface="SimSun"/>
              </a:rPr>
              <a:t>Stefan Karboński</a:t>
            </a:r>
          </a:p>
        </p:txBody>
      </p:sp>
    </p:spTree>
    <p:extLst>
      <p:ext uri="{BB962C8B-B14F-4D97-AF65-F5344CB8AC3E}">
        <p14:creationId xmlns:p14="http://schemas.microsoft.com/office/powerpoint/2010/main" val="310379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504A48C5-6D78-4837-A11F-5C7DD9068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3CF1B73-39B5-44FE-8842-B6C660EEB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9230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znaczenie</a:t>
            </a:r>
            <a:endParaRPr lang="pl-PL" dirty="0">
              <a:solidFill>
                <a:srgbClr val="FFFFFF"/>
              </a:solidFill>
              <a:latin typeface="SimSun"/>
              <a:ea typeface="SimSun"/>
            </a:endParaRPr>
          </a:p>
        </p:txBody>
      </p:sp>
      <p:pic>
        <p:nvPicPr>
          <p:cNvPr id="6" name="Obraz 6" descr="Obraz zawierający zewnętrzne, osoba, zdjęcie, trawa&#10;&#10;Opis wygenerowany przy bardzo wysokim poziomie pewności">
            <a:extLst>
              <a:ext uri="{FF2B5EF4-FFF2-40B4-BE49-F238E27FC236}">
                <a16:creationId xmlns:a16="http://schemas.microsoft.com/office/drawing/2014/main" id="{1620BFF7-F978-4636-817B-A0100D09F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33116" y="3422738"/>
            <a:ext cx="2757577" cy="2859238"/>
          </a:xfrm>
          <a:prstGeom prst="rect">
            <a:avLst/>
          </a:prstGeom>
          <a:ln w="1270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Obraz 11" descr="Obraz zawierający zewnętrzne, skała, biały, czarny&#10;&#10;Opis wygenerowany przy bardzo wysokim poziomie pewności">
            <a:extLst>
              <a:ext uri="{FF2B5EF4-FFF2-40B4-BE49-F238E27FC236}">
                <a16:creationId xmlns:a16="http://schemas.microsoft.com/office/drawing/2014/main" id="{D7050D64-2CC4-4861-9515-64B0FCF1F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26702" y="788633"/>
            <a:ext cx="2743199" cy="18589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Obraz 15" descr="Obraz zawierający osoba, instrumenty dęte, zewnętrzne, mężczyzna&#10;&#10;Opis wygenerowany przy bardzo wysokim poziomie pewności">
            <a:extLst>
              <a:ext uri="{FF2B5EF4-FFF2-40B4-BE49-F238E27FC236}">
                <a16:creationId xmlns:a16="http://schemas.microsoft.com/office/drawing/2014/main" id="{04AD9CC6-9FCF-4648-B4F0-482CCD3A3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63683" y="4240185"/>
            <a:ext cx="2743200" cy="17419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Obraz 19" descr="Obraz zawierający zewnętrzne, zdjęcie, budynek, stojące&#10;&#10;Opis wygenerowany przy bardzo wysokim poziomie pewności">
            <a:extLst>
              <a:ext uri="{FF2B5EF4-FFF2-40B4-BE49-F238E27FC236}">
                <a16:creationId xmlns:a16="http://schemas.microsoft.com/office/drawing/2014/main" id="{2110D7D0-3BD8-4F86-AA64-6A3991E3FB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26853" y="3539549"/>
            <a:ext cx="2743200" cy="18204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432E37C-6741-4076-98D4-72DA16FC56CC}"/>
              </a:ext>
            </a:extLst>
          </p:cNvPr>
          <p:cNvSpPr txBox="1"/>
          <p:nvPr/>
        </p:nvSpPr>
        <p:spPr>
          <a:xfrm>
            <a:off x="4724400" y="433863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3" name="Obraz 23" descr="Obraz zawierający zewnętrzne, trawa, zdjęcie, mężczyzna&#10;&#10;Opis wygenerowany przy bardzo wysokim poziomie pewności">
            <a:extLst>
              <a:ext uri="{FF2B5EF4-FFF2-40B4-BE49-F238E27FC236}">
                <a16:creationId xmlns:a16="http://schemas.microsoft.com/office/drawing/2014/main" id="{34322ABD-81AD-417B-B5C9-D2E2A02049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438400" y="497559"/>
            <a:ext cx="2182483" cy="2455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3938AFD-4A3E-4101-8F8C-D3F2DCA30D88}"/>
              </a:ext>
            </a:extLst>
          </p:cNvPr>
          <p:cNvSpPr txBox="1"/>
          <p:nvPr/>
        </p:nvSpPr>
        <p:spPr>
          <a:xfrm>
            <a:off x="4724400" y="497998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27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BBFC9516-A10E-41B2-A31E-EC701322F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7" b="64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1D938A-F889-4267-BAE7-1503B7DBCD21}"/>
              </a:ext>
            </a:extLst>
          </p:cNvPr>
          <p:cNvSpPr txBox="1"/>
          <p:nvPr/>
        </p:nvSpPr>
        <p:spPr>
          <a:xfrm>
            <a:off x="1043797" y="1130060"/>
            <a:ext cx="109382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2400" b="1" dirty="0">
              <a:latin typeface="Rockwel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57D436-566C-4D58-913A-1517BD41CC29}"/>
              </a:ext>
            </a:extLst>
          </p:cNvPr>
          <p:cNvSpPr txBox="1"/>
          <p:nvPr/>
        </p:nvSpPr>
        <p:spPr>
          <a:xfrm>
            <a:off x="883848" y="855094"/>
            <a:ext cx="1020505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b="1" dirty="0">
                <a:latin typeface="Rockwell"/>
                <a:ea typeface="+mn-lt"/>
                <a:cs typeface="+mn-lt"/>
              </a:rPr>
              <a:t>Katyń to słowo symbol. Symbol bestialstwa dokonanego na najlepszych synach naszej Ojczyzny. Zbrodnia katyńska to jedna z najtragiczniejszych kart naszej historii. Była to haniebna próba zniszczenia polskiej tożsamości przez unicestwienie tego, co dla Polski było najcenniejsze: wykształconych i oddanych Ojczyźnie obywateli. Decyzja sowieckich zbrodniarzy o zamordowaniu Polaków w Katyniu miała pozbawić nasz kraj elity narodu, w tym elity polskiego wojska.</a:t>
            </a:r>
            <a:endParaRPr lang="pl-PL" b="1" dirty="0">
              <a:latin typeface="Rockwell"/>
              <a:ea typeface="+mn-lt"/>
              <a:cs typeface="+mn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E5A8303-EEB7-4582-BAF3-D290B2E4E438}"/>
              </a:ext>
            </a:extLst>
          </p:cNvPr>
          <p:cNvSpPr txBox="1"/>
          <p:nvPr/>
        </p:nvSpPr>
        <p:spPr>
          <a:xfrm>
            <a:off x="885646" y="4019909"/>
            <a:ext cx="1021942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>
                <a:latin typeface="Rockwell"/>
                <a:ea typeface="+mn-lt"/>
                <a:cs typeface="+mn-lt"/>
              </a:rPr>
              <a:t>Przez wiele lat próbowano zatrzeć pamięć o zbrodni i ukryć o niej prawdę. Polacy jednak nie zapomnieli o pomordowanych oficerach i funkcjonariuszach. Zbrodniczy cios okazał się chybiony – nie złamał polskiego ducha, nie odebrał nam odwagi! </a:t>
            </a:r>
            <a:endParaRPr lang="pl-PL" sz="2400" b="1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122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zafka, wewnątrz, drzwi, drewniane&#10;&#10;Opis wygenerowany przy bardzo wysokim poziomie pewności">
            <a:extLst>
              <a:ext uri="{FF2B5EF4-FFF2-40B4-BE49-F238E27FC236}">
                <a16:creationId xmlns:a16="http://schemas.microsoft.com/office/drawing/2014/main" id="{6CEAF11B-45AD-4085-8AF0-80EE660FC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5" b="12965"/>
          <a:stretch/>
        </p:blipFill>
        <p:spPr>
          <a:xfrm>
            <a:off x="20" y="43133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4CBAB46-41F3-4FE2-BFA1-F35C0D2EA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34" y="1280514"/>
            <a:ext cx="10739885" cy="4280743"/>
          </a:xfrm>
        </p:spPr>
        <p:txBody>
          <a:bodyPr>
            <a:normAutofit/>
          </a:bodyPr>
          <a:lstStyle/>
          <a:p>
            <a:r>
              <a:rPr lang="pl-PL" sz="4500" dirty="0">
                <a:ea typeface="+mj-lt"/>
                <a:cs typeface="+mj-lt"/>
              </a:rPr>
              <a:t>„</a:t>
            </a:r>
            <a:r>
              <a:rPr lang="pl-PL" sz="4500" dirty="0">
                <a:latin typeface="SimSun"/>
                <a:ea typeface="+mj-lt"/>
                <a:cs typeface="+mj-lt"/>
              </a:rPr>
              <a:t>Świadomość własnej przeszłości pomaga nam włączyć się w długi szereg pokoleń,</a:t>
            </a:r>
            <a:r>
              <a:rPr lang="pl-PL" sz="4500" dirty="0">
                <a:latin typeface="Arial"/>
                <a:ea typeface="+mj-lt"/>
                <a:cs typeface="+mj-lt"/>
              </a:rPr>
              <a:t> </a:t>
            </a:r>
            <a:r>
              <a:rPr lang="pl-PL" sz="4500" dirty="0">
                <a:latin typeface="SimSun"/>
                <a:ea typeface="+mj-lt"/>
                <a:cs typeface="+mj-lt"/>
              </a:rPr>
              <a:t>by przekazać następnym wspólne dobro</a:t>
            </a:r>
            <a:r>
              <a:rPr lang="pl-PL" sz="4500" dirty="0">
                <a:latin typeface="Arial"/>
                <a:ea typeface="+mj-lt"/>
                <a:cs typeface="+mj-lt"/>
              </a:rPr>
              <a:t> </a:t>
            </a:r>
            <a:r>
              <a:rPr lang="pl-PL" sz="4500" dirty="0">
                <a:latin typeface="SimSun"/>
                <a:ea typeface="+mj-lt"/>
                <a:cs typeface="+mj-lt"/>
              </a:rPr>
              <a:t>-</a:t>
            </a:r>
            <a:r>
              <a:rPr lang="pl-PL" sz="4500" dirty="0">
                <a:latin typeface="Arial"/>
                <a:ea typeface="+mj-lt"/>
                <a:cs typeface="+mj-lt"/>
              </a:rPr>
              <a:t> </a:t>
            </a:r>
            <a:r>
              <a:rPr lang="pl-PL" sz="4500" dirty="0">
                <a:latin typeface="SimSun"/>
                <a:ea typeface="+mj-lt"/>
                <a:cs typeface="+mj-lt"/>
              </a:rPr>
              <a:t>Ojczyznę</a:t>
            </a:r>
            <a:r>
              <a:rPr lang="pl-PL" sz="4500" dirty="0">
                <a:ea typeface="+mj-lt"/>
                <a:cs typeface="+mj-lt"/>
              </a:rPr>
              <a:t>”</a:t>
            </a:r>
            <a:r>
              <a:rPr lang="pl-PL" sz="4400" dirty="0">
                <a:latin typeface="SimSun"/>
                <a:ea typeface="+mj-lt"/>
                <a:cs typeface="+mj-lt"/>
              </a:rPr>
              <a:t>.</a:t>
            </a:r>
            <a:br>
              <a:rPr lang="pl-PL" sz="4400" dirty="0">
                <a:ea typeface="+mj-lt"/>
                <a:cs typeface="+mj-lt"/>
              </a:rPr>
            </a:br>
            <a:endParaRPr lang="pl-PL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EF842B2-1BE6-4523-973E-5233C33D53A0}"/>
              </a:ext>
            </a:extLst>
          </p:cNvPr>
          <p:cNvSpPr txBox="1"/>
          <p:nvPr/>
        </p:nvSpPr>
        <p:spPr>
          <a:xfrm>
            <a:off x="9857117" y="478190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SimSun"/>
                <a:ea typeface="SimSun"/>
              </a:rPr>
              <a:t>Jan Paweł II</a:t>
            </a:r>
          </a:p>
        </p:txBody>
      </p:sp>
    </p:spTree>
    <p:extLst>
      <p:ext uri="{BB962C8B-B14F-4D97-AF65-F5344CB8AC3E}">
        <p14:creationId xmlns:p14="http://schemas.microsoft.com/office/powerpoint/2010/main" val="410798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88573226-FCD2-4A08-958E-690F824A5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627" b="64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5A464C9-E609-45D0-934C-AA33BA43B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1758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latin typeface="SimSun"/>
                <a:ea typeface="SimSun"/>
                <a:cs typeface="Calibri Light"/>
              </a:rPr>
              <a:t>przyczyny</a:t>
            </a:r>
            <a:endParaRPr lang="pl-PL">
              <a:solidFill>
                <a:srgbClr val="FFFFFF"/>
              </a:solidFill>
              <a:latin typeface="SimSun"/>
              <a:ea typeface="SimSun"/>
            </a:endParaRPr>
          </a:p>
        </p:txBody>
      </p:sp>
      <p:pic>
        <p:nvPicPr>
          <p:cNvPr id="6" name="Obraz 6" descr="Obraz zawierający zewnętrzne, trawa, zdjęcie, grupa&#10;&#10;Opis wygenerowany przy bardzo wysokim poziomie pewności">
            <a:extLst>
              <a:ext uri="{FF2B5EF4-FFF2-40B4-BE49-F238E27FC236}">
                <a16:creationId xmlns:a16="http://schemas.microsoft.com/office/drawing/2014/main" id="{95A0337A-4386-463E-A388-9A9BDE49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33" y="1414693"/>
            <a:ext cx="3016369" cy="17138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az 7" descr="Obraz zawierający osoba, siedzi, stół, mężczyzna&#10;&#10;Opis wygenerowany przy bardzo wysokim poziomie pewności">
            <a:extLst>
              <a:ext uri="{FF2B5EF4-FFF2-40B4-BE49-F238E27FC236}">
                <a16:creationId xmlns:a16="http://schemas.microsoft.com/office/drawing/2014/main" id="{D975193C-89F9-4036-AE04-16C913BD9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41" y="4600932"/>
            <a:ext cx="2743200" cy="15955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Obraz 10" descr="Obraz zawierający zewnętrzne, jednolite, grupa, zdjęcie&#10;&#10;Opis wygenerowany przy bardzo wysokim poziomie pewności">
            <a:extLst>
              <a:ext uri="{FF2B5EF4-FFF2-40B4-BE49-F238E27FC236}">
                <a16:creationId xmlns:a16="http://schemas.microsoft.com/office/drawing/2014/main" id="{4B7361D1-B8CE-410E-A779-7A64201D6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96" y="4105815"/>
            <a:ext cx="2836113" cy="21832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Obraz 12" descr="Obraz zawierający zewnętrzne, śnieg, jazda na nartach, pokryte&#10;&#10;Opis wygenerowany przy bardzo wysokim poziomie pewności">
            <a:extLst>
              <a:ext uri="{FF2B5EF4-FFF2-40B4-BE49-F238E27FC236}">
                <a16:creationId xmlns:a16="http://schemas.microsoft.com/office/drawing/2014/main" id="{1852FC74-7EA0-4E45-976E-13012A154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720" y="1251924"/>
            <a:ext cx="2743200" cy="1651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Obraz 14" descr="Obraz zawierający zewnętrzne, trawa, zdjęcie, pole&#10;&#10;Opis wygenerowany przy bardzo wysokim poziomie pewności">
            <a:extLst>
              <a:ext uri="{FF2B5EF4-FFF2-40B4-BE49-F238E27FC236}">
                <a16:creationId xmlns:a16="http://schemas.microsoft.com/office/drawing/2014/main" id="{7C6276C2-79B1-44B6-9D03-7C6F5E1C9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645" y="3729448"/>
            <a:ext cx="2743200" cy="1555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32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t, stojące&#10;&#10;Opis wygenerowany przy bardzo wysokim poziomie pewności">
            <a:extLst>
              <a:ext uri="{FF2B5EF4-FFF2-40B4-BE49-F238E27FC236}">
                <a16:creationId xmlns:a16="http://schemas.microsoft.com/office/drawing/2014/main" id="{9EDD9F04-C2F7-4056-B94D-508665C87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27" b="64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04F420F-E27A-4C7C-9B2F-FF4FF5E63734}"/>
              </a:ext>
            </a:extLst>
          </p:cNvPr>
          <p:cNvSpPr txBox="1"/>
          <p:nvPr/>
        </p:nvSpPr>
        <p:spPr>
          <a:xfrm>
            <a:off x="1115683" y="569344"/>
            <a:ext cx="9716218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000" b="1">
                <a:latin typeface="Rockwell"/>
                <a:ea typeface="+mn-lt"/>
                <a:cs typeface="+mn-lt"/>
              </a:rPr>
              <a:t>23 sierpnia 1939 roku Rosja i Niemcy podpisały pakt o nieagresji zwany paktem Ribbentrop-Mołotow. Zawierał on tajny protokół, w którym obaj partnerzy</a:t>
            </a:r>
            <a:r>
              <a:rPr lang="pl-PL" sz="2000" b="1" dirty="0">
                <a:latin typeface="Rockwell"/>
                <a:ea typeface="+mn-lt"/>
                <a:cs typeface="+mn-lt"/>
              </a:rPr>
              <a:t> </a:t>
            </a:r>
            <a:r>
              <a:rPr lang="pl-PL" sz="2000" b="1">
                <a:latin typeface="Rockwell"/>
                <a:ea typeface="+mn-lt"/>
                <a:cs typeface="+mn-lt"/>
              </a:rPr>
              <a:t>przewidzieli likwidację i podział</a:t>
            </a:r>
            <a:r>
              <a:rPr lang="pl-PL" sz="2000" b="1" dirty="0">
                <a:latin typeface="Rockwell"/>
                <a:ea typeface="+mn-lt"/>
                <a:cs typeface="+mn-lt"/>
              </a:rPr>
              <a:t> </a:t>
            </a:r>
            <a:r>
              <a:rPr lang="pl-PL" sz="2000" b="1">
                <a:latin typeface="Rockwell"/>
                <a:ea typeface="+mn-lt"/>
                <a:cs typeface="+mn-lt"/>
              </a:rPr>
              <a:t>państwa polskiego.</a:t>
            </a:r>
            <a:endParaRPr lang="pl-PL" sz="2000" b="1" dirty="0">
              <a:latin typeface="Rockwell"/>
              <a:ea typeface="+mn-lt"/>
              <a:cs typeface="+mn-lt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pPr algn="just"/>
            <a:r>
              <a:rPr lang="pl-PL" sz="2000" b="1">
                <a:latin typeface="Rockwell"/>
                <a:ea typeface="+mn-lt"/>
                <a:cs typeface="+mn-lt"/>
              </a:rPr>
              <a:t>Niemcy</a:t>
            </a:r>
            <a:r>
              <a:rPr lang="pl-PL" sz="2000" b="1" dirty="0">
                <a:latin typeface="Rockwell"/>
                <a:ea typeface="+mn-lt"/>
                <a:cs typeface="+mn-lt"/>
              </a:rPr>
              <a:t> i </a:t>
            </a:r>
            <a:r>
              <a:rPr lang="pl-PL" sz="2000" b="1">
                <a:latin typeface="Rockwell"/>
                <a:ea typeface="+mn-lt"/>
                <a:cs typeface="+mn-lt"/>
              </a:rPr>
              <a:t>Rosja</a:t>
            </a:r>
            <a:r>
              <a:rPr lang="pl-PL" sz="2000" b="1" dirty="0">
                <a:latin typeface="Rockwell"/>
                <a:ea typeface="+mn-lt"/>
                <a:cs typeface="+mn-lt"/>
              </a:rPr>
              <a:t> podzieliły między siebie tereny Polski, a </a:t>
            </a:r>
            <a:r>
              <a:rPr lang="pl-PL" sz="2000" b="1">
                <a:latin typeface="Rockwell"/>
                <a:ea typeface="+mn-lt"/>
                <a:cs typeface="+mn-lt"/>
              </a:rPr>
              <a:t>rząd</a:t>
            </a:r>
            <a:r>
              <a:rPr lang="pl-PL" sz="2000" b="1" dirty="0">
                <a:latin typeface="Rockwell"/>
                <a:ea typeface="+mn-lt"/>
                <a:cs typeface="+mn-lt"/>
              </a:rPr>
              <a:t> polski znalazł się </a:t>
            </a:r>
            <a:r>
              <a:rPr lang="pl-PL" sz="2000" b="1">
                <a:latin typeface="Rockwell"/>
                <a:ea typeface="+mn-lt"/>
                <a:cs typeface="+mn-lt"/>
              </a:rPr>
              <a:t>na emigracji i został internowany w Rumunii.</a:t>
            </a:r>
            <a:endParaRPr lang="pl-PL" b="1">
              <a:latin typeface="Rockwell"/>
            </a:endParaRPr>
          </a:p>
          <a:p>
            <a:pPr algn="just"/>
            <a:endParaRPr lang="pl-PL" sz="2000" b="1" dirty="0">
              <a:latin typeface="Rockwell"/>
              <a:cs typeface="Calibri"/>
            </a:endParaRPr>
          </a:p>
          <a:p>
            <a:pPr algn="just"/>
            <a:r>
              <a:rPr lang="pl-PL" sz="2000" b="1" dirty="0">
                <a:latin typeface="Rockwell"/>
                <a:ea typeface="+mn-lt"/>
                <a:cs typeface="+mn-lt"/>
              </a:rPr>
              <a:t>Jednostce podlegało osiem obozów dla polskich jeńców wojennych. Zatrymanych po 17 IX polskich oficerów umieszczono w dwóch mniejszych obozach: w Kozielsku koło Smoleńska i w Starobielsku koło Charkowa. Policjantów osadzono w odrębnym, większym obozie, w Ostaszkowie koło </a:t>
            </a:r>
            <a:r>
              <a:rPr lang="pl-PL" sz="2000" b="1">
                <a:latin typeface="Rockwell"/>
                <a:ea typeface="+mn-lt"/>
                <a:cs typeface="+mn-lt"/>
              </a:rPr>
              <a:t>dzisiejszego Tweru.</a:t>
            </a:r>
            <a:endParaRPr lang="pl-PL" sz="2000" b="1" dirty="0">
              <a:latin typeface="Rockwell"/>
              <a:ea typeface="+mn-lt"/>
              <a:cs typeface="+mn-lt"/>
            </a:endParaRPr>
          </a:p>
          <a:p>
            <a:pPr algn="just"/>
            <a:endParaRPr lang="pl-PL" sz="2000" b="1" dirty="0">
              <a:latin typeface="Rockwell"/>
              <a:ea typeface="+mn-lt"/>
              <a:cs typeface="+mn-lt"/>
            </a:endParaRPr>
          </a:p>
          <a:p>
            <a:pPr algn="just"/>
            <a:r>
              <a:rPr lang="pl-PL" sz="2000" b="1" dirty="0">
                <a:latin typeface="Rockwell"/>
                <a:ea typeface="+mn-lt"/>
                <a:cs typeface="+mn-lt"/>
              </a:rPr>
              <a:t>5 marca 1940 roku Biuro Polityczne Komitetu Centralnego Komunistycznej  Partii Związku Sowieckiego wydało tajną decyzję dotyczącą stracenia 14 700 polskich jeńców wojennych z obozów w m.in. </a:t>
            </a:r>
            <a:r>
              <a:rPr lang="pl-PL" sz="2000" b="1">
                <a:latin typeface="Rockwell"/>
                <a:ea typeface="+mn-lt"/>
                <a:cs typeface="+mn-lt"/>
              </a:rPr>
              <a:t>Kozielisku, Ostaszkowie i Starobielsku i</a:t>
            </a:r>
            <a:r>
              <a:rPr lang="pl-PL" sz="2000" b="1" dirty="0">
                <a:latin typeface="Calibri"/>
                <a:ea typeface="+mn-lt"/>
                <a:cs typeface="+mn-lt"/>
              </a:rPr>
              <a:t> </a:t>
            </a:r>
            <a:r>
              <a:rPr lang="pl-PL" sz="2000" b="1">
                <a:latin typeface="Rockwell"/>
                <a:ea typeface="+mn-lt"/>
                <a:cs typeface="+mn-lt"/>
              </a:rPr>
              <a:t>11</a:t>
            </a:r>
            <a:r>
              <a:rPr lang="pl-PL" sz="1000" b="1" dirty="0">
                <a:latin typeface="Arial"/>
                <a:ea typeface="+mn-lt"/>
                <a:cs typeface="+mn-lt"/>
              </a:rPr>
              <a:t> </a:t>
            </a:r>
            <a:r>
              <a:rPr lang="pl-PL" sz="2000" b="1">
                <a:latin typeface="Rockwell"/>
                <a:ea typeface="+mn-lt"/>
                <a:cs typeface="+mn-lt"/>
              </a:rPr>
              <a:t>000 więźniów, bez </a:t>
            </a:r>
            <a:r>
              <a:rPr lang="pl-PL" sz="2000" b="1" dirty="0">
                <a:latin typeface="Rockwell"/>
                <a:ea typeface="+mn-lt"/>
                <a:cs typeface="+mn-lt"/>
              </a:rPr>
              <a:t>jakiegokolwiek wezwania aresztowanych, przedstawienia im zarzutów, bez decyzji o zakończeniu śledztwa i aktu oskarżenia.</a:t>
            </a:r>
            <a:endParaRPr lang="pl-PL" b="1">
              <a:latin typeface="Rockwell"/>
            </a:endParaRPr>
          </a:p>
          <a:p>
            <a:endParaRPr lang="pl-PL" sz="20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7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szafka, wewnątrz, drzwi, drewniane&#10;&#10;Opis wygenerowany przy bardzo wysokim poziomie pewności">
            <a:extLst>
              <a:ext uri="{FF2B5EF4-FFF2-40B4-BE49-F238E27FC236}">
                <a16:creationId xmlns:a16="http://schemas.microsoft.com/office/drawing/2014/main" id="{AE6D6B1D-ADB3-4B0F-A90A-63BC85FE9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65" b="129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2C4B3D-6CB0-4F4F-919A-F1E607E0A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61" y="1122362"/>
            <a:ext cx="11429999" cy="2900518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Calibri Light"/>
                <a:ea typeface="SimSun"/>
                <a:cs typeface="Calibri Light"/>
              </a:rPr>
              <a:t>„</a:t>
            </a:r>
            <a:r>
              <a:rPr lang="pl-PL" sz="4000" dirty="0">
                <a:latin typeface="SimSun"/>
                <a:ea typeface="SimSun"/>
                <a:cs typeface="Calibri Light"/>
              </a:rPr>
              <a:t>Na każdym kroku walczyć będziemy o to, aby Polska - Polską była! Aby w Polsce </a:t>
            </a:r>
            <a:r>
              <a:rPr lang="pl-PL" sz="4000">
                <a:latin typeface="SimSun"/>
                <a:ea typeface="SimSun"/>
                <a:cs typeface="Calibri Light"/>
              </a:rPr>
              <a:t>po polsku </a:t>
            </a:r>
            <a:r>
              <a:rPr lang="pl-PL" sz="4000" dirty="0">
                <a:latin typeface="SimSun"/>
                <a:ea typeface="SimSun"/>
                <a:cs typeface="Calibri Light"/>
              </a:rPr>
              <a:t>się myślało</a:t>
            </a:r>
            <a:r>
              <a:rPr lang="pl-PL" sz="4000" dirty="0">
                <a:cs typeface="Calibri Light"/>
              </a:rPr>
              <a:t> ”.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B2CB37-243B-4EB6-BE97-C88C8CFF6B6A}"/>
              </a:ext>
            </a:extLst>
          </p:cNvPr>
          <p:cNvSpPr txBox="1"/>
          <p:nvPr/>
        </p:nvSpPr>
        <p:spPr>
          <a:xfrm>
            <a:off x="8433758" y="4106174"/>
            <a:ext cx="37639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 dirty="0">
                <a:latin typeface="SimSun"/>
                <a:ea typeface="SimSun"/>
              </a:rPr>
              <a:t>Kardynał Stefan Wyszy</a:t>
            </a:r>
            <a:r>
              <a:rPr lang="pl-PL" sz="1700" b="1" dirty="0">
                <a:latin typeface="Arial"/>
                <a:ea typeface="SimSun"/>
                <a:cs typeface="Arial"/>
              </a:rPr>
              <a:t>ń</a:t>
            </a:r>
            <a:r>
              <a:rPr lang="pl-PL" sz="2000" b="1" dirty="0">
                <a:latin typeface="SimSun"/>
                <a:ea typeface="SimSun"/>
              </a:rPr>
              <a:t>ski</a:t>
            </a:r>
          </a:p>
        </p:txBody>
      </p:sp>
    </p:spTree>
    <p:extLst>
      <p:ext uri="{BB962C8B-B14F-4D97-AF65-F5344CB8AC3E}">
        <p14:creationId xmlns:p14="http://schemas.microsoft.com/office/powerpoint/2010/main" val="147762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575</Words>
  <Application>Microsoft Office PowerPoint</Application>
  <PresentationFormat>Panoramiczny</PresentationFormat>
  <Paragraphs>33</Paragraphs>
  <Slides>15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Rockwell</vt:lpstr>
      <vt:lpstr>Motyw pakietu Office</vt:lpstr>
      <vt:lpstr>Zbrodnia katyńska </vt:lpstr>
      <vt:lpstr>3 kwietnia 1940</vt:lpstr>
      <vt:lpstr>„Na pierwszym miejscu umieszczam poswięcenie, patriotyzm i miłość ojczyzny, której się pragnie służyć duszą i ciałem”.</vt:lpstr>
      <vt:lpstr>znaczenie</vt:lpstr>
      <vt:lpstr>Prezentacja programu PowerPoint</vt:lpstr>
      <vt:lpstr>„Świadomość własnej przeszłości pomaga nam włączyć się w długi szereg pokoleń, by przekazać następnym wspólne dobro - Ojczyznę”. </vt:lpstr>
      <vt:lpstr>przyczyny</vt:lpstr>
      <vt:lpstr>Prezentacja programu PowerPoint</vt:lpstr>
      <vt:lpstr>„Na każdym kroku walczyć będziemy o to, aby Polska - Polską była! Aby w Polsce po polsku się myślało ”.</vt:lpstr>
      <vt:lpstr>przebieg</vt:lpstr>
      <vt:lpstr>Prezentacja programu PowerPoint</vt:lpstr>
      <vt:lpstr>„Ojczyzna to wielki zbiorowy obowiązek”.</vt:lpstr>
      <vt:lpstr>Prezentacja programu PowerPoint</vt:lpstr>
      <vt:lpstr>Dziś możemy i chcemy głośno mówić o zbrodni katyńskiej. Możemy należycie czcić ofiary, pokazywać, że w pamięci zbiorowej Polaków zajmują miejsce szczególne. Trzeba wciąż przypominać bohaterów, którzy oddali życie, do końca służąc Ojczyźnie. Poprzez szereg inicjatyw możemy oddawać im należny hołd i okazywać szacunek, pielęgnować pamięć o nich.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Julia Durak</cp:lastModifiedBy>
  <cp:revision>1388</cp:revision>
  <dcterms:created xsi:type="dcterms:W3CDTF">2020-04-26T10:08:25Z</dcterms:created>
  <dcterms:modified xsi:type="dcterms:W3CDTF">2020-04-26T21:10:23Z</dcterms:modified>
</cp:coreProperties>
</file>